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92" r:id="rId5"/>
    <p:sldId id="277" r:id="rId6"/>
    <p:sldId id="276" r:id="rId7"/>
    <p:sldId id="279" r:id="rId8"/>
    <p:sldId id="296" r:id="rId9"/>
    <p:sldId id="297" r:id="rId10"/>
    <p:sldId id="278" r:id="rId11"/>
    <p:sldId id="298" r:id="rId12"/>
    <p:sldId id="294" r:id="rId13"/>
    <p:sldId id="295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432A"/>
    <a:srgbClr val="F8F6F5"/>
    <a:srgbClr val="AEC2D8"/>
    <a:srgbClr val="446992"/>
    <a:srgbClr val="D84400"/>
    <a:srgbClr val="44678D"/>
    <a:srgbClr val="263E5A"/>
    <a:srgbClr val="D6E0EB"/>
    <a:srgbClr val="728DAB"/>
    <a:srgbClr val="C95B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FF5354-F37B-4C71-ADEE-7FE3ABD5677D}" v="452" dt="2022-11-21T21:51:44.0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1" autoAdjust="0"/>
    <p:restoredTop sz="95634"/>
  </p:normalViewPr>
  <p:slideViewPr>
    <p:cSldViewPr snapToGrid="0" showGuides="1">
      <p:cViewPr varScale="1">
        <p:scale>
          <a:sx n="111" d="100"/>
          <a:sy n="111" d="100"/>
        </p:scale>
        <p:origin x="480" y="96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13766"/>
    </p:cViewPr>
  </p:sorterViewPr>
  <p:notesViewPr>
    <p:cSldViewPr snapToGrid="0">
      <p:cViewPr varScale="1">
        <p:scale>
          <a:sx n="122" d="100"/>
          <a:sy n="122" d="100"/>
        </p:scale>
        <p:origin x="604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</a:t>
            </a:r>
            <a:r>
              <a:rPr lang="en-US" baseline="0" dirty="0"/>
              <a:t> Daily Rental Price: </a:t>
            </a:r>
          </a:p>
          <a:p>
            <a:pPr>
              <a:defRPr/>
            </a:pPr>
            <a:r>
              <a:rPr lang="en-US" baseline="0" dirty="0"/>
              <a:t>Short-term vs. Long-term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98432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tx2">
                  <a:lumMod val="25000"/>
                  <a:lumOff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1488-4459-AA21-BD944BA183BD}"/>
              </c:ext>
            </c:extLst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488-4459-AA21-BD944BA183BD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488-4459-AA21-BD944BA183B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Short Term</c:v>
                </c:pt>
                <c:pt idx="1">
                  <c:v>Long Term</c:v>
                </c:pt>
              </c:strCache>
            </c:strRef>
          </c:cat>
          <c:val>
            <c:numRef>
              <c:f>Sheet1!$B$2:$B$3</c:f>
              <c:numCache>
                <c:formatCode>"$"#,##0.00_);[Red]\("$"#,##0.00\)</c:formatCode>
                <c:ptCount val="2"/>
                <c:pt idx="0">
                  <c:v>162.34</c:v>
                </c:pt>
                <c:pt idx="1">
                  <c:v>162.16999999999999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88-4459-AA21-BD944BA183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65798463"/>
        <c:axId val="265797215"/>
      </c:barChart>
      <c:catAx>
        <c:axId val="265798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7215"/>
        <c:crosses val="autoZero"/>
        <c:auto val="1"/>
        <c:lblAlgn val="ctr"/>
        <c:lblOffset val="100"/>
        <c:noMultiLvlLbl val="0"/>
      </c:catAx>
      <c:valAx>
        <c:axId val="265797215"/>
        <c:scaling>
          <c:orientation val="minMax"/>
          <c:max val="164"/>
          <c:min val="15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_);[Red]\(&quot;$&quot;#,##0.0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8463"/>
        <c:crosses val="autoZero"/>
        <c:crossBetween val="between"/>
        <c:majorUnit val="2"/>
        <c:minorUnit val="2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Revenue, Cost, Profit</a:t>
            </a:r>
            <a:r>
              <a:rPr lang="en-US" baseline="0" dirty="0"/>
              <a:t>: </a:t>
            </a:r>
          </a:p>
          <a:p>
            <a:pPr>
              <a:defRPr/>
            </a:pPr>
            <a:r>
              <a:rPr lang="en-US" baseline="0" dirty="0"/>
              <a:t>Baseline vs. Strategy #1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Baseline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488-4459-AA21-BD944BA183BD}"/>
              </c:ext>
            </c:extLst>
          </c:dPt>
          <c:dPt>
            <c:idx val="1"/>
            <c:invertIfNegative val="0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1488-4459-AA21-BD944BA183BD}"/>
              </c:ext>
            </c:extLst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488-4459-AA21-BD944BA183BD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488-4459-AA21-BD944BA183BD}"/>
                </c:ext>
              </c:extLst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061-49AF-883E-B1DF23BBF7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Revenue</c:v>
                </c:pt>
                <c:pt idx="1">
                  <c:v>Cost</c:v>
                </c:pt>
                <c:pt idx="2">
                  <c:v>Profit</c:v>
                </c:pt>
              </c:strCache>
            </c:strRef>
          </c:cat>
          <c:val>
            <c:numRef>
              <c:f>Sheet1!$B$2:$B$4</c:f>
              <c:numCache>
                <c:formatCode>"$"#,##0.00_);[Red]\("$"#,##0.00\)</c:formatCode>
                <c:ptCount val="3"/>
                <c:pt idx="0">
                  <c:v>52.83</c:v>
                </c:pt>
                <c:pt idx="1">
                  <c:v>30.32</c:v>
                </c:pt>
                <c:pt idx="2">
                  <c:v>21.52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88-4459-AA21-BD944BA183B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Strategy #1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1.7191183900659282E-2"/>
                  <c:y val="2.1484125491921689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061-49AF-883E-B1DF23BBF7C2}"/>
                </c:ext>
              </c:extLst>
            </c:dLbl>
            <c:dLbl>
              <c:idx val="1"/>
              <c:layout>
                <c:manualLayout>
                  <c:x val="1.0744489937912077E-2"/>
                  <c:y val="-8.5936501967686754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061-49AF-883E-B1DF23BBF7C2}"/>
                </c:ext>
              </c:extLst>
            </c:dLbl>
            <c:dLbl>
              <c:idx val="2"/>
              <c:layout>
                <c:manualLayout>
                  <c:x val="1.2893387925494491E-2"/>
                  <c:y val="-4.6874997116449491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061-49AF-883E-B1DF23BBF7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Revenue</c:v>
                </c:pt>
                <c:pt idx="1">
                  <c:v>Cost</c:v>
                </c:pt>
                <c:pt idx="2">
                  <c:v>Profit</c:v>
                </c:pt>
              </c:strCache>
            </c:strRef>
          </c:cat>
          <c:val>
            <c:numRef>
              <c:f>Sheet1!$C$2:$C$4</c:f>
              <c:numCache>
                <c:formatCode>"$"#,##0.00_);[Red]\("$"#,##0.00\)</c:formatCode>
                <c:ptCount val="3"/>
                <c:pt idx="0">
                  <c:v>53.5</c:v>
                </c:pt>
                <c:pt idx="1">
                  <c:v>30.32</c:v>
                </c:pt>
                <c:pt idx="2">
                  <c:v>23.18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061-49AF-883E-B1DF23BBF7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65798463"/>
        <c:axId val="265797215"/>
      </c:barChart>
      <c:catAx>
        <c:axId val="265798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7215"/>
        <c:crosses val="autoZero"/>
        <c:auto val="1"/>
        <c:lblAlgn val="ctr"/>
        <c:lblOffset val="100"/>
        <c:noMultiLvlLbl val="0"/>
      </c:catAx>
      <c:valAx>
        <c:axId val="265797215"/>
        <c:scaling>
          <c:orientation val="minMax"/>
          <c:max val="6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_);[Red]\(&quot;$&quot;#,##0.0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8463"/>
        <c:crosses val="autoZero"/>
        <c:crossBetween val="between"/>
        <c:minorUnit val="1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Cost, Profit:</a:t>
            </a:r>
          </a:p>
          <a:p>
            <a:pPr>
              <a:defRPr/>
            </a:pPr>
            <a:r>
              <a:rPr lang="en-US" baseline="0" dirty="0"/>
              <a:t> Top vs. Bottom Performing Cars</a:t>
            </a:r>
            <a:endParaRPr lang="en-US" dirty="0"/>
          </a:p>
        </c:rich>
      </c:tx>
      <c:layout>
        <c:manualLayout>
          <c:xMode val="edge"/>
          <c:yMode val="edge"/>
          <c:x val="0.19829055489295452"/>
          <c:y val="9.3749994232898981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577715353629012"/>
          <c:y val="0.10308402417052016"/>
          <c:w val="0.8337875989335054"/>
          <c:h val="0.7651695518473454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Top Performing Cars</c:v>
                </c:pt>
              </c:strCache>
            </c:strRef>
          </c:tx>
          <c:spPr>
            <a:solidFill>
              <a:srgbClr val="98432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98432A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A26-40D9-B5EF-1A02642084EA}"/>
              </c:ext>
            </c:extLst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5A26-40D9-B5EF-1A02642084EA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5A26-40D9-B5EF-1A02642084E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Annual Cost</c:v>
                </c:pt>
                <c:pt idx="1">
                  <c:v>Annual Profit</c:v>
                </c:pt>
              </c:strCache>
            </c:strRef>
          </c:cat>
          <c:val>
            <c:numRef>
              <c:f>Sheet1!$B$2:$B$3</c:f>
              <c:numCache>
                <c:formatCode>"$"#,##0.00_);[Red]\("$"#,##0.00\)</c:formatCode>
                <c:ptCount val="2"/>
                <c:pt idx="0">
                  <c:v>6335</c:v>
                </c:pt>
                <c:pt idx="1">
                  <c:v>13329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A26-40D9-B5EF-1A02642084E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Underperforming Cars</c:v>
                </c:pt>
              </c:strCache>
            </c:strRef>
          </c:tx>
          <c:spPr>
            <a:solidFill>
              <a:schemeClr val="tx2">
                <a:lumMod val="25000"/>
                <a:lumOff val="75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A26-40D9-B5EF-1A02642084E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Annual Cost</c:v>
                </c:pt>
                <c:pt idx="1">
                  <c:v>Annual Profit</c:v>
                </c:pt>
              </c:strCache>
            </c:strRef>
          </c:cat>
          <c:val>
            <c:numRef>
              <c:f>Sheet1!$C$2:$C$3</c:f>
              <c:numCache>
                <c:formatCode>"$"#,##0.00_);[Red]\("$"#,##0.00\)</c:formatCode>
                <c:ptCount val="2"/>
                <c:pt idx="0">
                  <c:v>7548</c:v>
                </c:pt>
                <c:pt idx="1">
                  <c:v>-973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26-40D9-B5EF-1A02642084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65798463"/>
        <c:axId val="265797215"/>
      </c:barChart>
      <c:catAx>
        <c:axId val="265798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b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7215"/>
        <c:crosses val="autoZero"/>
        <c:auto val="1"/>
        <c:lblAlgn val="ctr"/>
        <c:lblOffset val="1000"/>
        <c:noMultiLvlLbl val="0"/>
      </c:catAx>
      <c:valAx>
        <c:axId val="265797215"/>
        <c:scaling>
          <c:orientation val="minMax"/>
          <c:max val="16000"/>
          <c:min val="-2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;[Red]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8463"/>
        <c:crossesAt val="1"/>
        <c:crossBetween val="between"/>
        <c:majorUnit val="2000"/>
        <c:minorUnit val="200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Revenue, Cost, Profit</a:t>
            </a:r>
            <a:r>
              <a:rPr lang="en-US" baseline="0" dirty="0"/>
              <a:t>: </a:t>
            </a:r>
          </a:p>
          <a:p>
            <a:pPr>
              <a:defRPr/>
            </a:pPr>
            <a:r>
              <a:rPr lang="en-US" baseline="0" dirty="0"/>
              <a:t>Baseline vs. Strategy #2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Baseline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27B-4814-8932-1CF21A3DF7C8}"/>
              </c:ext>
            </c:extLst>
          </c:dPt>
          <c:dPt>
            <c:idx val="1"/>
            <c:invertIfNegative val="0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27B-4814-8932-1CF21A3DF7C8}"/>
              </c:ext>
            </c:extLst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27B-4814-8932-1CF21A3DF7C8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27B-4814-8932-1CF21A3DF7C8}"/>
                </c:ext>
              </c:extLst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27B-4814-8932-1CF21A3DF7C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Revenue</c:v>
                </c:pt>
                <c:pt idx="1">
                  <c:v>Cost</c:v>
                </c:pt>
                <c:pt idx="2">
                  <c:v>Profit</c:v>
                </c:pt>
              </c:strCache>
            </c:strRef>
          </c:cat>
          <c:val>
            <c:numRef>
              <c:f>Sheet1!$B$2:$B$4</c:f>
              <c:numCache>
                <c:formatCode>"$"#,##0.00_);[Red]\("$"#,##0.00\)</c:formatCode>
                <c:ptCount val="3"/>
                <c:pt idx="0">
                  <c:v>52.83</c:v>
                </c:pt>
                <c:pt idx="1">
                  <c:v>30.32</c:v>
                </c:pt>
                <c:pt idx="2">
                  <c:v>21.52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27B-4814-8932-1CF21A3DF7C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Strategy #2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1.7191183900659282E-2"/>
                  <c:y val="2.1484125491921689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C27B-4814-8932-1CF21A3DF7C8}"/>
                </c:ext>
              </c:extLst>
            </c:dLbl>
            <c:dLbl>
              <c:idx val="1"/>
              <c:layout>
                <c:manualLayout>
                  <c:x val="1.0744489937912077E-2"/>
                  <c:y val="-8.5936501967686754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C27B-4814-8932-1CF21A3DF7C8}"/>
                </c:ext>
              </c:extLst>
            </c:dLbl>
            <c:dLbl>
              <c:idx val="2"/>
              <c:layout>
                <c:manualLayout>
                  <c:x val="1.2893387925494491E-2"/>
                  <c:y val="-4.6874997116449491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C27B-4814-8932-1CF21A3DF7C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Revenue</c:v>
                </c:pt>
                <c:pt idx="1">
                  <c:v>Cost</c:v>
                </c:pt>
                <c:pt idx="2">
                  <c:v>Profit</c:v>
                </c:pt>
              </c:strCache>
            </c:strRef>
          </c:cat>
          <c:val>
            <c:numRef>
              <c:f>Sheet1!$C$2:$C$4</c:f>
              <c:numCache>
                <c:formatCode>"$"#,##0.00_);[Red]\("$"#,##0.00\)</c:formatCode>
                <c:ptCount val="3"/>
                <c:pt idx="0">
                  <c:v>54.25</c:v>
                </c:pt>
                <c:pt idx="1">
                  <c:v>30.18</c:v>
                </c:pt>
                <c:pt idx="2">
                  <c:v>24.06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C27B-4814-8932-1CF21A3DF7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65798463"/>
        <c:axId val="265797215"/>
      </c:barChart>
      <c:catAx>
        <c:axId val="265798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7215"/>
        <c:crosses val="autoZero"/>
        <c:auto val="1"/>
        <c:lblAlgn val="ctr"/>
        <c:lblOffset val="100"/>
        <c:noMultiLvlLbl val="0"/>
      </c:catAx>
      <c:valAx>
        <c:axId val="265797215"/>
        <c:scaling>
          <c:orientation val="minMax"/>
          <c:max val="6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_);[Red]\(&quot;$&quot;#,##0.0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8463"/>
        <c:crosses val="autoZero"/>
        <c:crossBetween val="between"/>
        <c:minorUnit val="1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Revenue, Cost, Profit</a:t>
            </a:r>
            <a:r>
              <a:rPr lang="en-US" baseline="0" dirty="0"/>
              <a:t>: </a:t>
            </a:r>
          </a:p>
          <a:p>
            <a:pPr>
              <a:defRPr/>
            </a:pPr>
            <a:r>
              <a:rPr lang="en-US" baseline="0" dirty="0"/>
              <a:t>Baseline vs. Strategy #3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Baseline</c:v>
                </c:pt>
              </c:strCache>
            </c:strRef>
          </c:tx>
          <c:spPr>
            <a:solidFill>
              <a:schemeClr val="bg2">
                <a:lumMod val="75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A4A-4FBF-9CAE-45D73E2BBB74}"/>
              </c:ext>
            </c:extLst>
          </c:dPt>
          <c:dPt>
            <c:idx val="1"/>
            <c:invertIfNegative val="0"/>
            <c:bubble3D val="0"/>
            <c:spPr>
              <a:solidFill>
                <a:schemeClr val="bg2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A4A-4FBF-9CAE-45D73E2BBB74}"/>
              </c:ext>
            </c:extLst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A4A-4FBF-9CAE-45D73E2BBB74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A4A-4FBF-9CAE-45D73E2BBB74}"/>
                </c:ext>
              </c:extLst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A4A-4FBF-9CAE-45D73E2BBB7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Revenue</c:v>
                </c:pt>
                <c:pt idx="1">
                  <c:v>Cost</c:v>
                </c:pt>
                <c:pt idx="2">
                  <c:v>Profit</c:v>
                </c:pt>
              </c:strCache>
            </c:strRef>
          </c:cat>
          <c:val>
            <c:numRef>
              <c:f>Sheet1!$B$2:$B$4</c:f>
              <c:numCache>
                <c:formatCode>"$"#,##0.00_);[Red]\("$"#,##0.00\)</c:formatCode>
                <c:ptCount val="3"/>
                <c:pt idx="0">
                  <c:v>52.83</c:v>
                </c:pt>
                <c:pt idx="1">
                  <c:v>30.32</c:v>
                </c:pt>
                <c:pt idx="2">
                  <c:v>21.52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A4A-4FBF-9CAE-45D73E2BBB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Strategy #3</c:v>
                </c:pt>
              </c:strCache>
            </c:strRef>
          </c:tx>
          <c:spPr>
            <a:solidFill>
              <a:srgbClr val="98432A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1.7191183900659282E-2"/>
                  <c:y val="2.1484125491921689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A4A-4FBF-9CAE-45D73E2BBB74}"/>
                </c:ext>
              </c:extLst>
            </c:dLbl>
            <c:dLbl>
              <c:idx val="1"/>
              <c:layout>
                <c:manualLayout>
                  <c:x val="1.0744489937912077E-2"/>
                  <c:y val="-8.5936501967686754E-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A4A-4FBF-9CAE-45D73E2BBB74}"/>
                </c:ext>
              </c:extLst>
            </c:dLbl>
            <c:dLbl>
              <c:idx val="2"/>
              <c:layout>
                <c:manualLayout>
                  <c:x val="1.2893387925494491E-2"/>
                  <c:y val="-4.6874997116449491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A4A-4FBF-9CAE-45D73E2BBB7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Revenue</c:v>
                </c:pt>
                <c:pt idx="1">
                  <c:v>Cost</c:v>
                </c:pt>
                <c:pt idx="2">
                  <c:v>Profit</c:v>
                </c:pt>
              </c:strCache>
            </c:strRef>
          </c:cat>
          <c:val>
            <c:numRef>
              <c:f>Sheet1!$C$2:$C$4</c:f>
              <c:numCache>
                <c:formatCode>"$"#,##0.00_);[Red]\("$"#,##0.00\)</c:formatCode>
                <c:ptCount val="3"/>
                <c:pt idx="0">
                  <c:v>54.91</c:v>
                </c:pt>
                <c:pt idx="1">
                  <c:v>30.18</c:v>
                </c:pt>
                <c:pt idx="2">
                  <c:v>24.73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BA4A-4FBF-9CAE-45D73E2BBB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65798463"/>
        <c:axId val="265797215"/>
      </c:barChart>
      <c:catAx>
        <c:axId val="265798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7215"/>
        <c:crosses val="autoZero"/>
        <c:auto val="1"/>
        <c:lblAlgn val="ctr"/>
        <c:lblOffset val="100"/>
        <c:noMultiLvlLbl val="0"/>
      </c:catAx>
      <c:valAx>
        <c:axId val="265797215"/>
        <c:scaling>
          <c:orientation val="minMax"/>
          <c:max val="6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_);[Red]\(&quot;$&quot;#,##0.0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8463"/>
        <c:crosses val="autoZero"/>
        <c:crossBetween val="between"/>
        <c:minorUnit val="1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Profit Comparison of Baseline</a:t>
            </a:r>
            <a:r>
              <a:rPr lang="en-US" baseline="0" dirty="0"/>
              <a:t> vs. Strategy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Million</c:v>
                </c:pt>
              </c:strCache>
            </c:strRef>
          </c:tx>
          <c:spPr>
            <a:solidFill>
              <a:srgbClr val="98432A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7650-434A-BD8D-8B53ADBD1F31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650-434A-BD8D-8B53ADBD1F31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7650-434A-BD8D-8B53ADBD1F31}"/>
              </c:ext>
            </c:extLst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7650-434A-BD8D-8B53ADBD1F31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650-434A-BD8D-8B53ADBD1F3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Baseline</c:v>
                </c:pt>
                <c:pt idx="1">
                  <c:v>Strategy #1</c:v>
                </c:pt>
                <c:pt idx="2">
                  <c:v>Strategy#2</c:v>
                </c:pt>
                <c:pt idx="3">
                  <c:v>Strategy #3</c:v>
                </c:pt>
              </c:strCache>
            </c:strRef>
          </c:cat>
          <c:val>
            <c:numRef>
              <c:f>Sheet1!$B$2:$B$5</c:f>
              <c:numCache>
                <c:formatCode>"$"#,##0.00_);[Red]\("$"#,##0.00\)</c:formatCode>
                <c:ptCount val="4"/>
                <c:pt idx="0">
                  <c:v>22.51</c:v>
                </c:pt>
                <c:pt idx="1">
                  <c:v>24.06</c:v>
                </c:pt>
                <c:pt idx="2">
                  <c:v>23.18</c:v>
                </c:pt>
                <c:pt idx="3" formatCode="General">
                  <c:v>24.73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650-434A-BD8D-8B53ADBD1F3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65798463"/>
        <c:axId val="265797215"/>
      </c:barChart>
      <c:catAx>
        <c:axId val="2657984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7215"/>
        <c:crosses val="autoZero"/>
        <c:auto val="1"/>
        <c:lblAlgn val="ctr"/>
        <c:lblOffset val="100"/>
        <c:noMultiLvlLbl val="0"/>
      </c:catAx>
      <c:valAx>
        <c:axId val="265797215"/>
        <c:scaling>
          <c:orientation val="minMax"/>
          <c:max val="25"/>
          <c:min val="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_);[Red]\(&quot;$&quot;#,##0.00\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65798463"/>
        <c:crosses val="autoZero"/>
        <c:crossBetween val="between"/>
        <c:majorUnit val="1"/>
        <c:minorUnit val="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1/2/2023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e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B40C3B-E28A-4854-8EDA-E7F8F6F6FFEF}" type="datetimeFigureOut">
              <a:rPr lang="zh-CN" altLang="en-US" smtClean="0"/>
              <a:t>2023/1/2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7105BD-6D6F-49DB-9DE4-D4A6452D7E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0906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7105BD-6D6F-49DB-9DE4-D4A6452D7E5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4331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文本占位符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631" y="2405284"/>
            <a:ext cx="5813409" cy="948003"/>
          </a:xfrm>
        </p:spPr>
        <p:txBody>
          <a:bodyPr/>
          <a:lstStyle/>
          <a:p>
            <a:r>
              <a:rPr lang="en-US" sz="6000" dirty="0"/>
              <a:t>Lariat Rent-A-Car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601365" y="4172084"/>
            <a:ext cx="1385183" cy="760288"/>
          </a:xfrm>
        </p:spPr>
        <p:txBody>
          <a:bodyPr/>
          <a:lstStyle/>
          <a:p>
            <a:r>
              <a:rPr lang="en-US" dirty="0"/>
              <a:t>Natalie     Dela Cruz</a:t>
            </a:r>
          </a:p>
        </p:txBody>
      </p:sp>
      <p:sp>
        <p:nvSpPr>
          <p:cNvPr id="10" name="Freeform: Shape 11">
            <a:extLst>
              <a:ext uri="{FF2B5EF4-FFF2-40B4-BE49-F238E27FC236}">
                <a16:creationId xmlns:a16="http://schemas.microsoft.com/office/drawing/2014/main" id="{01A79B69-242C-3AEB-4A42-7A606A54C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57505" y="838985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tx2">
                <a:lumMod val="50000"/>
                <a:lumOff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4" name="Freeform: Shape 11">
            <a:extLst>
              <a:ext uri="{FF2B5EF4-FFF2-40B4-BE49-F238E27FC236}">
                <a16:creationId xmlns:a16="http://schemas.microsoft.com/office/drawing/2014/main" id="{E5D4DE6D-89C8-6FFF-287D-3F3BAD416C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974436" y="3694919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18C88B4D-F554-49C2-A23C-DFE94D4C835B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2"/>
          <a:srcRect t="11656" b="11656"/>
          <a:stretch/>
        </p:blipFill>
        <p:spPr>
          <a:xfrm>
            <a:off x="6742556" y="895827"/>
            <a:ext cx="4405503" cy="5066346"/>
          </a:xfrm>
        </p:spPr>
      </p:pic>
      <p:pic>
        <p:nvPicPr>
          <p:cNvPr id="3" name="Picture 2" descr="A picture containing text, clipart, vector graphics&#10;&#10;Description automatically generated">
            <a:extLst>
              <a:ext uri="{FF2B5EF4-FFF2-40B4-BE49-F238E27FC236}">
                <a16:creationId xmlns:a16="http://schemas.microsoft.com/office/drawing/2014/main" id="{3B349FFE-510F-DA30-4855-9AFA4E3F6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2380" y="2541593"/>
            <a:ext cx="3925856" cy="177481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756C3AE-B317-3D15-4419-E0D25AB5D5B4}"/>
              </a:ext>
            </a:extLst>
          </p:cNvPr>
          <p:cNvSpPr txBox="1"/>
          <p:nvPr/>
        </p:nvSpPr>
        <p:spPr>
          <a:xfrm>
            <a:off x="783631" y="3156330"/>
            <a:ext cx="3574517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2400" dirty="0">
                <a:solidFill>
                  <a:schemeClr val="accent4"/>
                </a:solidFill>
                <a:ea typeface="微软雅黑"/>
                <a:cs typeface="Posterama" panose="020B0504020200020000" pitchFamily="34" charset="0"/>
              </a:rPr>
              <a:t>Business Analysis</a:t>
            </a:r>
          </a:p>
        </p:txBody>
      </p:sp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431" y="327979"/>
            <a:ext cx="4914919" cy="719420"/>
          </a:xfrm>
        </p:spPr>
        <p:txBody>
          <a:bodyPr/>
          <a:lstStyle/>
          <a:p>
            <a:r>
              <a:rPr lang="en-US" sz="4800" dirty="0"/>
              <a:t>Recommendations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6C503-BABC-632E-06CA-12C8474920EB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10</a:t>
            </a:fld>
            <a:endParaRPr lang="en-US" altLang="zh-CN" dirty="0"/>
          </a:p>
        </p:txBody>
      </p:sp>
      <p:graphicFrame>
        <p:nvGraphicFramePr>
          <p:cNvPr id="29" name="Chart 28">
            <a:extLst>
              <a:ext uri="{FF2B5EF4-FFF2-40B4-BE49-F238E27FC236}">
                <a16:creationId xmlns:a16="http://schemas.microsoft.com/office/drawing/2014/main" id="{841A4FA2-948A-4F7C-3832-EC21FBFC8D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8231373"/>
              </p:ext>
            </p:extLst>
          </p:nvPr>
        </p:nvGraphicFramePr>
        <p:xfrm>
          <a:off x="5830188" y="799253"/>
          <a:ext cx="5593277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0" name="TextBox 29">
            <a:extLst>
              <a:ext uri="{FF2B5EF4-FFF2-40B4-BE49-F238E27FC236}">
                <a16:creationId xmlns:a16="http://schemas.microsoft.com/office/drawing/2014/main" id="{25134177-5473-C0B6-96AD-5E5A8CC87327}"/>
              </a:ext>
            </a:extLst>
          </p:cNvPr>
          <p:cNvSpPr txBox="1"/>
          <p:nvPr/>
        </p:nvSpPr>
        <p:spPr>
          <a:xfrm>
            <a:off x="568464" y="2459504"/>
            <a:ext cx="4596886" cy="1938992"/>
          </a:xfrm>
          <a:prstGeom prst="rect">
            <a:avLst/>
          </a:prstGeom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Implement Strategy #3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Increase price of short-term rentals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Replace 99 underperforming vehicles with top 10 vehicles</a:t>
            </a:r>
          </a:p>
        </p:txBody>
      </p:sp>
      <p:sp>
        <p:nvSpPr>
          <p:cNvPr id="32" name="Footer Placeholder 4">
            <a:extLst>
              <a:ext uri="{FF2B5EF4-FFF2-40B4-BE49-F238E27FC236}">
                <a16:creationId xmlns:a16="http://schemas.microsoft.com/office/drawing/2014/main" id="{6C775ACF-BB7A-2C72-A9E9-3247EC57B431}"/>
              </a:ext>
            </a:extLst>
          </p:cNvPr>
          <p:cNvSpPr txBox="1">
            <a:spLocks/>
          </p:cNvSpPr>
          <p:nvPr/>
        </p:nvSpPr>
        <p:spPr>
          <a:xfrm>
            <a:off x="1140766" y="634745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Lariat Rent-A-Car</a:t>
            </a:r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063BA3D1-B7F5-E5DF-2FD8-64BBA0D8F722}"/>
              </a:ext>
            </a:extLst>
          </p:cNvPr>
          <p:cNvSpPr txBox="1">
            <a:spLocks/>
          </p:cNvSpPr>
          <p:nvPr/>
        </p:nvSpPr>
        <p:spPr>
          <a:xfrm>
            <a:off x="2389049" y="43984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Data displayed in Millions</a:t>
            </a:r>
          </a:p>
        </p:txBody>
      </p:sp>
    </p:spTree>
    <p:extLst>
      <p:ext uri="{BB962C8B-B14F-4D97-AF65-F5344CB8AC3E}">
        <p14:creationId xmlns:p14="http://schemas.microsoft.com/office/powerpoint/2010/main" val="2519727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:a16="http://schemas.microsoft.com/office/drawing/2014/main" id="{4D761329-3BEF-0173-1328-A4DB26572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0247" y="2526302"/>
            <a:ext cx="2732972" cy="1805396"/>
          </a:xfrm>
        </p:spPr>
        <p:txBody>
          <a:bodyPr/>
          <a:lstStyle/>
          <a:p>
            <a:r>
              <a:rPr lang="en-US" sz="4800" dirty="0"/>
              <a:t>Objective</a:t>
            </a:r>
          </a:p>
        </p:txBody>
      </p:sp>
      <p:pic>
        <p:nvPicPr>
          <p:cNvPr id="48" name="Picture placeholder 19" descr="Layout of website design sketches on white paper">
            <a:extLst>
              <a:ext uri="{FF2B5EF4-FFF2-40B4-BE49-F238E27FC236}">
                <a16:creationId xmlns:a16="http://schemas.microsoft.com/office/drawing/2014/main" id="{6D25AB81-B10A-BD11-E8FE-ECF8CB1B12F0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3902" y="512959"/>
            <a:ext cx="5045662" cy="5783096"/>
          </a:xfrm>
          <a:blipFill>
            <a:blip r:embed="rId3"/>
            <a:stretch>
              <a:fillRect/>
            </a:stretch>
          </a:blipFill>
        </p:spPr>
      </p:pic>
      <p:sp>
        <p:nvSpPr>
          <p:cNvPr id="8" name="Text Placeholder 19">
            <a:extLst>
              <a:ext uri="{FF2B5EF4-FFF2-40B4-BE49-F238E27FC236}">
                <a16:creationId xmlns:a16="http://schemas.microsoft.com/office/drawing/2014/main" id="{E9DC3A41-57E0-0F5C-667E-35518EE89779}"/>
              </a:ext>
            </a:extLst>
          </p:cNvPr>
          <p:cNvSpPr txBox="1">
            <a:spLocks/>
          </p:cNvSpPr>
          <p:nvPr/>
        </p:nvSpPr>
        <p:spPr>
          <a:xfrm>
            <a:off x="6552437" y="1694905"/>
            <a:ext cx="5758265" cy="9855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13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 cap="all" baseline="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000" b="0" cap="none" dirty="0">
                <a:solidFill>
                  <a:srgbClr val="272727"/>
                </a:solidFill>
              </a:rPr>
              <a:t>Analyze the costs and revenue generated by company’s current rental car fleet</a:t>
            </a:r>
            <a:endParaRPr lang="en-US" sz="2000" cap="none" dirty="0"/>
          </a:p>
          <a:p>
            <a:endParaRPr lang="en-US" sz="2000" cap="none" dirty="0"/>
          </a:p>
        </p:txBody>
      </p:sp>
      <p:sp>
        <p:nvSpPr>
          <p:cNvPr id="9" name="Text Placeholder 19">
            <a:extLst>
              <a:ext uri="{FF2B5EF4-FFF2-40B4-BE49-F238E27FC236}">
                <a16:creationId xmlns:a16="http://schemas.microsoft.com/office/drawing/2014/main" id="{2E5CAC21-D97E-6DA5-15D1-8549F66F48D6}"/>
              </a:ext>
            </a:extLst>
          </p:cNvPr>
          <p:cNvSpPr txBox="1">
            <a:spLocks/>
          </p:cNvSpPr>
          <p:nvPr/>
        </p:nvSpPr>
        <p:spPr>
          <a:xfrm>
            <a:off x="6552437" y="3080120"/>
            <a:ext cx="5045661" cy="6487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rgbClr val="272727"/>
                </a:solidFill>
              </a:rPr>
              <a:t>Optimize overhead by exploring bottom end performance</a:t>
            </a:r>
            <a:endParaRPr lang="en-US" sz="2000" dirty="0"/>
          </a:p>
          <a:p>
            <a:endParaRPr lang="en-US" sz="2000" dirty="0"/>
          </a:p>
        </p:txBody>
      </p:sp>
      <p:sp>
        <p:nvSpPr>
          <p:cNvPr id="10" name="Text Placeholder 19">
            <a:extLst>
              <a:ext uri="{FF2B5EF4-FFF2-40B4-BE49-F238E27FC236}">
                <a16:creationId xmlns:a16="http://schemas.microsoft.com/office/drawing/2014/main" id="{597D9142-7316-CDA3-05DE-FBB64AC0E6D0}"/>
              </a:ext>
            </a:extLst>
          </p:cNvPr>
          <p:cNvSpPr txBox="1">
            <a:spLocks/>
          </p:cNvSpPr>
          <p:nvPr/>
        </p:nvSpPr>
        <p:spPr>
          <a:xfrm>
            <a:off x="6552437" y="4331698"/>
            <a:ext cx="5391661" cy="12270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5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272727"/>
                </a:solidFill>
              </a:rPr>
              <a:t>Provide strategies and recommendations to assist in better decision making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78079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348304"/>
            <a:ext cx="5117162" cy="1325563"/>
          </a:xfrm>
        </p:spPr>
        <p:txBody>
          <a:bodyPr/>
          <a:lstStyle/>
          <a:p>
            <a:r>
              <a:rPr lang="en-US" altLang="zh-CN" sz="4800" dirty="0"/>
              <a:t>2018 Summary</a:t>
            </a:r>
            <a:endParaRPr lang="en-US" sz="4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1EC1F-42C9-66C4-9D49-F6AF79D5BE91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/>
          <a:lstStyle/>
          <a:p>
            <a:r>
              <a:rPr lang="en-US" dirty="0"/>
              <a:t>Lariat Rent-A-Car 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565266" y="1011086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ED2260BA-08AE-C818-277D-FD2C2090CB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55820" y="3649676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8C4B5C6A-45B4-1976-622A-4CEB4E3211B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2"/>
          <a:srcRect/>
          <a:stretch/>
        </p:blipFill>
        <p:spPr>
          <a:xfrm>
            <a:off x="6845044" y="1935579"/>
            <a:ext cx="3999913" cy="2999934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7EA9E69-88AD-9B94-FC38-9C924E8189ED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14575" y="1689535"/>
            <a:ext cx="4532382" cy="3492022"/>
          </a:xfrm>
        </p:spPr>
        <p:txBody>
          <a:bodyPr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Locations: 50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Cars: 4,000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Car Models: 1,839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Underperforming Cars: 99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Gross Revenue: $52.8M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Cost: $30M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 dirty="0"/>
              <a:t>Profit: $22.5M</a:t>
            </a:r>
          </a:p>
        </p:txBody>
      </p:sp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8E7F7-120D-E343-B41C-E8DF89FC0F49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dirty="0"/>
              <a:t>Lariat Rent-A-Car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A25C86-7BE3-4BC6-C0B8-7F7D7C3EC28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4</a:t>
            </a:fld>
            <a:endParaRPr lang="en-US" altLang="zh-CN" dirty="0"/>
          </a:p>
        </p:txBody>
      </p:sp>
      <p:sp>
        <p:nvSpPr>
          <p:cNvPr id="11" name="Title 37">
            <a:extLst>
              <a:ext uri="{FF2B5EF4-FFF2-40B4-BE49-F238E27FC236}">
                <a16:creationId xmlns:a16="http://schemas.microsoft.com/office/drawing/2014/main" id="{C3904C23-3116-23E3-5B2A-A1AB11428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8482" y="712089"/>
            <a:ext cx="2855028" cy="859536"/>
          </a:xfrm>
        </p:spPr>
        <p:txBody>
          <a:bodyPr/>
          <a:lstStyle/>
          <a:p>
            <a:r>
              <a:rPr lang="en-US" sz="4800" dirty="0"/>
              <a:t>Strategies</a:t>
            </a:r>
          </a:p>
        </p:txBody>
      </p:sp>
      <p:sp>
        <p:nvSpPr>
          <p:cNvPr id="14" name="Text Placeholder 43">
            <a:extLst>
              <a:ext uri="{FF2B5EF4-FFF2-40B4-BE49-F238E27FC236}">
                <a16:creationId xmlns:a16="http://schemas.microsoft.com/office/drawing/2014/main" id="{BC99AC7E-D938-7E0F-FE5B-6DC2CD0F1268}"/>
              </a:ext>
            </a:extLst>
          </p:cNvPr>
          <p:cNvSpPr txBox="1">
            <a:spLocks/>
          </p:cNvSpPr>
          <p:nvPr/>
        </p:nvSpPr>
        <p:spPr>
          <a:xfrm>
            <a:off x="838198" y="2188295"/>
            <a:ext cx="3046258" cy="866219"/>
          </a:xfrm>
          <a:prstGeom prst="rect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+mj-lt"/>
              </a:rPr>
              <a:t>Strategy #1</a:t>
            </a:r>
          </a:p>
        </p:txBody>
      </p:sp>
      <p:sp>
        <p:nvSpPr>
          <p:cNvPr id="15" name="Text Placeholder 53">
            <a:extLst>
              <a:ext uri="{FF2B5EF4-FFF2-40B4-BE49-F238E27FC236}">
                <a16:creationId xmlns:a16="http://schemas.microsoft.com/office/drawing/2014/main" id="{1B80369E-0F42-FA15-5324-9C772E8ABC98}"/>
              </a:ext>
            </a:extLst>
          </p:cNvPr>
          <p:cNvSpPr txBox="1">
            <a:spLocks/>
          </p:cNvSpPr>
          <p:nvPr/>
        </p:nvSpPr>
        <p:spPr>
          <a:xfrm>
            <a:off x="838198" y="3054515"/>
            <a:ext cx="3046257" cy="1333418"/>
          </a:xfrm>
          <a:prstGeom prst="rect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vert="horz" lIns="91440" tIns="219456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Increase short-term rental price</a:t>
            </a:r>
          </a:p>
          <a:p>
            <a:endParaRPr lang="en-US" sz="2000" dirty="0"/>
          </a:p>
        </p:txBody>
      </p:sp>
      <p:sp>
        <p:nvSpPr>
          <p:cNvPr id="16" name="Text Placeholder 43">
            <a:extLst>
              <a:ext uri="{FF2B5EF4-FFF2-40B4-BE49-F238E27FC236}">
                <a16:creationId xmlns:a16="http://schemas.microsoft.com/office/drawing/2014/main" id="{298407BA-C5C9-6BD0-8654-03CF95EB28E2}"/>
              </a:ext>
            </a:extLst>
          </p:cNvPr>
          <p:cNvSpPr txBox="1">
            <a:spLocks/>
          </p:cNvSpPr>
          <p:nvPr/>
        </p:nvSpPr>
        <p:spPr>
          <a:xfrm>
            <a:off x="8307541" y="2188295"/>
            <a:ext cx="3046258" cy="866219"/>
          </a:xfrm>
          <a:prstGeom prst="rect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+mj-lt"/>
              </a:rPr>
              <a:t>Strategy #3</a:t>
            </a:r>
          </a:p>
        </p:txBody>
      </p:sp>
      <p:sp>
        <p:nvSpPr>
          <p:cNvPr id="17" name="Text Placeholder 53">
            <a:extLst>
              <a:ext uri="{FF2B5EF4-FFF2-40B4-BE49-F238E27FC236}">
                <a16:creationId xmlns:a16="http://schemas.microsoft.com/office/drawing/2014/main" id="{1A1E5BCD-0444-196A-C145-57871A145298}"/>
              </a:ext>
            </a:extLst>
          </p:cNvPr>
          <p:cNvSpPr txBox="1">
            <a:spLocks/>
          </p:cNvSpPr>
          <p:nvPr/>
        </p:nvSpPr>
        <p:spPr>
          <a:xfrm>
            <a:off x="8307541" y="3054514"/>
            <a:ext cx="3046257" cy="1333419"/>
          </a:xfrm>
          <a:prstGeom prst="rect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vert="horz" lIns="91440" tIns="219456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Combine </a:t>
            </a:r>
          </a:p>
          <a:p>
            <a:r>
              <a:rPr lang="en-US" sz="2000" dirty="0"/>
              <a:t>Strategies #1 &amp; #2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B88BA81B-58CA-4088-E995-BA3E1BC2C0DA}"/>
              </a:ext>
            </a:extLst>
          </p:cNvPr>
          <p:cNvSpPr txBox="1">
            <a:spLocks/>
          </p:cNvSpPr>
          <p:nvPr/>
        </p:nvSpPr>
        <p:spPr>
          <a:xfrm>
            <a:off x="4572869" y="2173770"/>
            <a:ext cx="3046258" cy="866219"/>
          </a:xfrm>
          <a:prstGeom prst="rect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Tx/>
              <a:buNone/>
              <a:defRPr sz="1800" b="1" i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+mj-lt"/>
              </a:rPr>
              <a:t>Strategy #2</a:t>
            </a:r>
          </a:p>
        </p:txBody>
      </p:sp>
      <p:sp>
        <p:nvSpPr>
          <p:cNvPr id="20" name="Text Placeholder 53">
            <a:extLst>
              <a:ext uri="{FF2B5EF4-FFF2-40B4-BE49-F238E27FC236}">
                <a16:creationId xmlns:a16="http://schemas.microsoft.com/office/drawing/2014/main" id="{DB142BB7-5D04-A1A4-9D45-18B96A854691}"/>
              </a:ext>
            </a:extLst>
          </p:cNvPr>
          <p:cNvSpPr txBox="1">
            <a:spLocks/>
          </p:cNvSpPr>
          <p:nvPr/>
        </p:nvSpPr>
        <p:spPr>
          <a:xfrm>
            <a:off x="4572868" y="3043331"/>
            <a:ext cx="3046257" cy="1333419"/>
          </a:xfrm>
          <a:prstGeom prst="rect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vert="horz" lIns="91440" tIns="219456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z="2000" dirty="0"/>
              <a:t>Replace underperforming vehicles with top ten most profitable vehicles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5A23007-2CBE-17AA-C72D-E6C46BA14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199" y="2177112"/>
            <a:ext cx="10515600" cy="859536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460212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1C8D1D4-5D46-77F9-79F0-E6CA2F57341C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5</a:t>
            </a:fld>
            <a:endParaRPr lang="en-US" altLang="zh-CN" dirty="0"/>
          </a:p>
        </p:txBody>
      </p:sp>
      <p:sp>
        <p:nvSpPr>
          <p:cNvPr id="9" name="Title 9">
            <a:extLst>
              <a:ext uri="{FF2B5EF4-FFF2-40B4-BE49-F238E27FC236}">
                <a16:creationId xmlns:a16="http://schemas.microsoft.com/office/drawing/2014/main" id="{B24DA362-827C-4EC3-9AA2-C787312DC77E}"/>
              </a:ext>
            </a:extLst>
          </p:cNvPr>
          <p:cNvSpPr txBox="1">
            <a:spLocks/>
          </p:cNvSpPr>
          <p:nvPr/>
        </p:nvSpPr>
        <p:spPr>
          <a:xfrm>
            <a:off x="4376058" y="-134192"/>
            <a:ext cx="5593277" cy="11154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Strategy #1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E39EC188-43E6-17A8-7FBB-BAAA6CD593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10451"/>
              </p:ext>
            </p:extLst>
          </p:nvPr>
        </p:nvGraphicFramePr>
        <p:xfrm>
          <a:off x="5815105" y="982289"/>
          <a:ext cx="5910006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6AFD883-F33D-F8E9-9C93-94A197F6FE26}"/>
              </a:ext>
            </a:extLst>
          </p:cNvPr>
          <p:cNvSpPr txBox="1"/>
          <p:nvPr/>
        </p:nvSpPr>
        <p:spPr>
          <a:xfrm>
            <a:off x="646070" y="2090172"/>
            <a:ext cx="4596886" cy="2677656"/>
          </a:xfrm>
          <a:prstGeom prst="rect">
            <a:avLst/>
          </a:prstGeom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Average Rental Length: 4 days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Short-term Rental: </a:t>
            </a:r>
            <a:r>
              <a:rPr lang="en-US" sz="2400" b="1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≤</a:t>
            </a: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 4 days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accent6"/>
              </a:solidFill>
              <a:ea typeface="微软雅黑"/>
              <a:cs typeface="Posterama" panose="020B0504020200020000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Strategy: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Average price for short-term rentals higher than long-term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Increase short-term rental price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B05FCC24-34BA-F51C-6886-0298FC156978}"/>
              </a:ext>
            </a:extLst>
          </p:cNvPr>
          <p:cNvSpPr txBox="1">
            <a:spLocks/>
          </p:cNvSpPr>
          <p:nvPr/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Lariat Rent-A-Car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349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1C8D1D4-5D46-77F9-79F0-E6CA2F57341C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sp>
        <p:nvSpPr>
          <p:cNvPr id="9" name="Title 9">
            <a:extLst>
              <a:ext uri="{FF2B5EF4-FFF2-40B4-BE49-F238E27FC236}">
                <a16:creationId xmlns:a16="http://schemas.microsoft.com/office/drawing/2014/main" id="{B24DA362-827C-4EC3-9AA2-C787312DC77E}"/>
              </a:ext>
            </a:extLst>
          </p:cNvPr>
          <p:cNvSpPr txBox="1">
            <a:spLocks/>
          </p:cNvSpPr>
          <p:nvPr/>
        </p:nvSpPr>
        <p:spPr>
          <a:xfrm>
            <a:off x="4376058" y="-134192"/>
            <a:ext cx="5593277" cy="11154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Strategy #1</a:t>
            </a: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E39EC188-43E6-17A8-7FBB-BAAA6CD593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897303"/>
              </p:ext>
            </p:extLst>
          </p:nvPr>
        </p:nvGraphicFramePr>
        <p:xfrm>
          <a:off x="5815105" y="982289"/>
          <a:ext cx="5910006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C8A341C-16F3-5A81-C42A-41482E90FC7C}"/>
              </a:ext>
            </a:extLst>
          </p:cNvPr>
          <p:cNvSpPr txBox="1"/>
          <p:nvPr/>
        </p:nvSpPr>
        <p:spPr>
          <a:xfrm>
            <a:off x="520707" y="2090172"/>
            <a:ext cx="5024685" cy="2677656"/>
          </a:xfrm>
          <a:prstGeom prst="rect">
            <a:avLst/>
          </a:prstGeom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40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Avg price per day: 1.7% increase</a:t>
            </a:r>
          </a:p>
          <a:p>
            <a:endParaRPr lang="en-US" sz="2400">
              <a:solidFill>
                <a:schemeClr val="accent6"/>
              </a:solidFill>
              <a:ea typeface="微软雅黑"/>
              <a:cs typeface="Posterama" panose="020B0504020200020000" pitchFamily="34" charset="0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Gross Revenue: 1.3% increase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400" dirty="0">
              <a:solidFill>
                <a:schemeClr val="accent6"/>
              </a:solidFill>
              <a:ea typeface="微软雅黑"/>
              <a:cs typeface="Posterama" panose="020B0504020200020000" pitchFamily="34" charset="0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Total Cost: No Change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400" dirty="0">
              <a:solidFill>
                <a:schemeClr val="accent6"/>
              </a:solidFill>
              <a:ea typeface="微软雅黑"/>
              <a:cs typeface="Posterama" panose="020B0504020200020000" pitchFamily="34" charset="0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Profit: 0.7 M increase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AB94B43-DA0A-B9F6-457C-90F92FC34C3E}"/>
              </a:ext>
            </a:extLst>
          </p:cNvPr>
          <p:cNvSpPr txBox="1">
            <a:spLocks/>
          </p:cNvSpPr>
          <p:nvPr/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Lariat Rent-A-Car</a:t>
            </a:r>
          </a:p>
        </p:txBody>
      </p:sp>
    </p:spTree>
    <p:extLst>
      <p:ext uri="{BB962C8B-B14F-4D97-AF65-F5344CB8AC3E}">
        <p14:creationId xmlns:p14="http://schemas.microsoft.com/office/powerpoint/2010/main" val="3756406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C6EC6F6-F346-241D-C2AD-CEA21AF2E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2516" y="306070"/>
            <a:ext cx="5593277" cy="1115434"/>
          </a:xfrm>
        </p:spPr>
        <p:txBody>
          <a:bodyPr/>
          <a:lstStyle/>
          <a:p>
            <a:r>
              <a:rPr lang="en-US" sz="4800" dirty="0"/>
              <a:t>Strategy #2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E20B9D-3E1B-ACAC-E328-901AE7E6D939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7</a:t>
            </a:fld>
            <a:endParaRPr lang="en-US" altLang="zh-CN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F6925EC4-757F-D6F9-9B40-F74BDCA719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1033564"/>
              </p:ext>
            </p:extLst>
          </p:nvPr>
        </p:nvGraphicFramePr>
        <p:xfrm>
          <a:off x="429239" y="799253"/>
          <a:ext cx="5593277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78CC6E1-AEEA-57B5-207E-F2368D60797F}"/>
              </a:ext>
            </a:extLst>
          </p:cNvPr>
          <p:cNvSpPr txBox="1"/>
          <p:nvPr/>
        </p:nvSpPr>
        <p:spPr>
          <a:xfrm>
            <a:off x="6597283" y="2169758"/>
            <a:ext cx="4596886" cy="3416320"/>
          </a:xfrm>
          <a:prstGeom prst="rect">
            <a:avLst/>
          </a:prstGeom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99 vehicles of fleet produced a negative profit margin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Underperforming vehicles cost average 19% more to maintain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endParaRPr lang="en-US" sz="2400" dirty="0">
              <a:solidFill>
                <a:schemeClr val="accent6"/>
              </a:solidFill>
              <a:ea typeface="微软雅黑"/>
              <a:cs typeface="Posterama" panose="020B0504020200020000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Strategy: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Replace underperforming vehicles with top 10 most profitable vehicles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7ACECD9A-10C9-2CD9-FF8D-542E25A9469C}"/>
              </a:ext>
            </a:extLst>
          </p:cNvPr>
          <p:cNvSpPr txBox="1">
            <a:spLocks/>
          </p:cNvSpPr>
          <p:nvPr/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Lariat Rent-A-Car</a:t>
            </a:r>
          </a:p>
        </p:txBody>
      </p:sp>
    </p:spTree>
    <p:extLst>
      <p:ext uri="{BB962C8B-B14F-4D97-AF65-F5344CB8AC3E}">
        <p14:creationId xmlns:p14="http://schemas.microsoft.com/office/powerpoint/2010/main" val="1640288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4C6EC6F6-F346-241D-C2AD-CEA21AF2E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4638" y="318262"/>
            <a:ext cx="5593277" cy="1115434"/>
          </a:xfrm>
        </p:spPr>
        <p:txBody>
          <a:bodyPr/>
          <a:lstStyle/>
          <a:p>
            <a:r>
              <a:rPr lang="en-US" sz="4800" dirty="0"/>
              <a:t>Strategy #2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E20B9D-3E1B-ACAC-E328-901AE7E6D939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8</a:t>
            </a:fld>
            <a:endParaRPr lang="en-US" altLang="zh-C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8DA205-7885-E8C6-5D9C-909EBB70C29C}"/>
              </a:ext>
            </a:extLst>
          </p:cNvPr>
          <p:cNvSpPr txBox="1"/>
          <p:nvPr/>
        </p:nvSpPr>
        <p:spPr>
          <a:xfrm>
            <a:off x="6628076" y="2459504"/>
            <a:ext cx="5024685" cy="1938992"/>
          </a:xfrm>
          <a:prstGeom prst="rect">
            <a:avLst/>
          </a:prstGeom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Gross Revenue: 2.7% increase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400" dirty="0">
              <a:solidFill>
                <a:schemeClr val="accent6"/>
              </a:solidFill>
              <a:ea typeface="微软雅黑"/>
              <a:cs typeface="Posterama" panose="020B0504020200020000" pitchFamily="34" charset="0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Total Cost: 0.5% decrease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400" dirty="0">
              <a:solidFill>
                <a:schemeClr val="accent6"/>
              </a:solidFill>
              <a:ea typeface="微软雅黑"/>
              <a:cs typeface="Posterama" panose="020B0504020200020000" pitchFamily="34" charset="0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Profit: 1.5 M increase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B9E9F1C0-C445-4C97-A013-649154DFB5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2559819"/>
              </p:ext>
            </p:extLst>
          </p:nvPr>
        </p:nvGraphicFramePr>
        <p:xfrm>
          <a:off x="484632" y="799253"/>
          <a:ext cx="5910006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440A561-F5A6-B53F-6280-24380A7CF23D}"/>
              </a:ext>
            </a:extLst>
          </p:cNvPr>
          <p:cNvSpPr txBox="1">
            <a:spLocks/>
          </p:cNvSpPr>
          <p:nvPr/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Lariat Rent-A-Car</a:t>
            </a:r>
          </a:p>
        </p:txBody>
      </p:sp>
    </p:spTree>
    <p:extLst>
      <p:ext uri="{BB962C8B-B14F-4D97-AF65-F5344CB8AC3E}">
        <p14:creationId xmlns:p14="http://schemas.microsoft.com/office/powerpoint/2010/main" val="14624331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2CEC6EF-006F-693B-5D79-47FD797CB22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1C7500-E032-DBB5-A780-8247E3B7367B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9</a:t>
            </a:fld>
            <a:endParaRPr lang="en-US" altLang="zh-CN" noProof="0" dirty="0"/>
          </a:p>
        </p:txBody>
      </p:sp>
      <p:sp>
        <p:nvSpPr>
          <p:cNvPr id="8" name="Title 9">
            <a:extLst>
              <a:ext uri="{FF2B5EF4-FFF2-40B4-BE49-F238E27FC236}">
                <a16:creationId xmlns:a16="http://schemas.microsoft.com/office/drawing/2014/main" id="{D4303E04-5105-5213-3C30-EB4FC57C4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198318"/>
            <a:ext cx="5593277" cy="1115434"/>
          </a:xfrm>
        </p:spPr>
        <p:txBody>
          <a:bodyPr/>
          <a:lstStyle/>
          <a:p>
            <a:r>
              <a:rPr lang="en-US" sz="4800" dirty="0">
                <a:latin typeface="+mj-lt"/>
              </a:rPr>
              <a:t>Strategy #3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9F7CBA-971B-4418-37A6-2F6565EC6A55}"/>
              </a:ext>
            </a:extLst>
          </p:cNvPr>
          <p:cNvSpPr txBox="1"/>
          <p:nvPr/>
        </p:nvSpPr>
        <p:spPr>
          <a:xfrm>
            <a:off x="484632" y="2725519"/>
            <a:ext cx="5024685" cy="1938992"/>
          </a:xfrm>
          <a:prstGeom prst="rect">
            <a:avLst/>
          </a:prstGeom>
          <a:ln w="19050"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Gross Revenue: 4% increase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400" dirty="0">
              <a:solidFill>
                <a:schemeClr val="accent6"/>
              </a:solidFill>
              <a:ea typeface="微软雅黑"/>
              <a:cs typeface="Posterama" panose="020B0504020200020000" pitchFamily="34" charset="0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Total Cost: 0.5% decrease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2400" dirty="0">
              <a:solidFill>
                <a:schemeClr val="accent6"/>
              </a:solidFill>
              <a:ea typeface="微软雅黑"/>
              <a:cs typeface="Posterama" panose="020B0504020200020000" pitchFamily="34" charset="0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6"/>
                </a:solidFill>
                <a:ea typeface="微软雅黑"/>
                <a:cs typeface="Posterama" panose="020B0504020200020000" pitchFamily="34" charset="0"/>
              </a:rPr>
              <a:t>Profit: 2.2 M increase</a:t>
            </a: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04E3D161-8DA0-FD68-63DD-B513EA2D6D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8797590"/>
              </p:ext>
            </p:extLst>
          </p:nvPr>
        </p:nvGraphicFramePr>
        <p:xfrm>
          <a:off x="5797362" y="756035"/>
          <a:ext cx="5910006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4B1239-94CA-9700-F764-A69E6DE4519E}"/>
              </a:ext>
            </a:extLst>
          </p:cNvPr>
          <p:cNvSpPr txBox="1">
            <a:spLocks/>
          </p:cNvSpPr>
          <p:nvPr/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9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8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Lariat Rent-A-Car</a:t>
            </a:r>
          </a:p>
        </p:txBody>
      </p:sp>
    </p:spTree>
    <p:extLst>
      <p:ext uri="{BB962C8B-B14F-4D97-AF65-F5344CB8AC3E}">
        <p14:creationId xmlns:p14="http://schemas.microsoft.com/office/powerpoint/2010/main" val="32955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presentation light - tm89027928_Win22_jx_v15" id="{E4F720B1-AC3A-441F-B00A-6ECF71D2AB0C}" vid="{71933BEE-9DD7-4D62-B50F-A654080E9C9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F156100-9533-4411-B0C0-FA18F914F7B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6A4D1D3-B327-4D60-927D-26045FF4AF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C81503-9DEF-42F3-A99B-D5E0223E195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1407</TotalTime>
  <Words>336</Words>
  <Application>Microsoft Office PowerPoint</Application>
  <PresentationFormat>Widescreen</PresentationFormat>
  <Paragraphs>90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等线</vt:lpstr>
      <vt:lpstr>Posterama Text Black</vt:lpstr>
      <vt:lpstr>Posterama Text SemiBold</vt:lpstr>
      <vt:lpstr>Abadi</vt:lpstr>
      <vt:lpstr>Arial</vt:lpstr>
      <vt:lpstr>Calibri</vt:lpstr>
      <vt:lpstr>Roboto</vt:lpstr>
      <vt:lpstr>Wingdings</vt:lpstr>
      <vt:lpstr>Office 主题​​</vt:lpstr>
      <vt:lpstr>Lariat Rent-A-Car</vt:lpstr>
      <vt:lpstr>Objective</vt:lpstr>
      <vt:lpstr>2018 Summary</vt:lpstr>
      <vt:lpstr>Strategies</vt:lpstr>
      <vt:lpstr>PowerPoint Presentation</vt:lpstr>
      <vt:lpstr>PowerPoint Presentation</vt:lpstr>
      <vt:lpstr>Strategy #2</vt:lpstr>
      <vt:lpstr>Strategy #2</vt:lpstr>
      <vt:lpstr>Strategy #3</vt:lpstr>
      <vt:lpstr>Recommendations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Lariat Rent-A-Car</dc:title>
  <dc:creator>Natalie Dela Cruz</dc:creator>
  <cp:lastModifiedBy>Natalie Dela Cruz</cp:lastModifiedBy>
  <cp:revision>2</cp:revision>
  <dcterms:created xsi:type="dcterms:W3CDTF">2022-11-20T22:29:41Z</dcterms:created>
  <dcterms:modified xsi:type="dcterms:W3CDTF">2023-01-02T23:46:20Z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